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9" r:id="rId2"/>
    <p:sldId id="288" r:id="rId3"/>
    <p:sldId id="260" r:id="rId4"/>
    <p:sldId id="287" r:id="rId5"/>
    <p:sldId id="262" r:id="rId6"/>
    <p:sldId id="286" r:id="rId7"/>
    <p:sldId id="264" r:id="rId8"/>
    <p:sldId id="278" r:id="rId9"/>
    <p:sldId id="276" r:id="rId10"/>
    <p:sldId id="283" r:id="rId11"/>
    <p:sldId id="284" r:id="rId1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5D4CB9A-B806-4AE0-B10E-19FFBA3BC7AE}">
          <p14:sldIdLst>
            <p14:sldId id="259"/>
            <p14:sldId id="288"/>
            <p14:sldId id="260"/>
            <p14:sldId id="287"/>
            <p14:sldId id="262"/>
            <p14:sldId id="286"/>
            <p14:sldId id="264"/>
            <p14:sldId id="278"/>
            <p14:sldId id="276"/>
            <p14:sldId id="283"/>
            <p14:sldId id="284"/>
          </p14:sldIdLst>
        </p14:section>
        <p14:section name="Раздел без заголовка" id="{A4EC4252-2329-4940-B911-1614D1AF1F6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54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4.xlsx"/><Relationship Id="rId4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196612342463786E-2"/>
          <c:y val="0.16860972935623533"/>
          <c:w val="0.92154494844297874"/>
          <c:h val="0.682510685262157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ДОХОДЫ БЮДЖЕТА-ВСЕГО</c:v>
                </c:pt>
                <c:pt idx="1">
                  <c:v>НАЛОГОВЫЕ И 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266786.2</c:v>
                </c:pt>
                <c:pt idx="1">
                  <c:v>50363.6</c:v>
                </c:pt>
                <c:pt idx="2">
                  <c:v>216422.6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267-41FB-B1AF-7D6550E006D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 год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ДОХОДЫ БЮДЖЕТА-ВСЕГО</c:v>
                </c:pt>
                <c:pt idx="1">
                  <c:v>НАЛОГОВЫЕ И 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 formatCode="#,##0.00">
                  <c:v>390480.4</c:v>
                </c:pt>
                <c:pt idx="1">
                  <c:v>60750.3</c:v>
                </c:pt>
                <c:pt idx="2" formatCode="#,##0.00">
                  <c:v>329730.09999999998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267-41FB-B1AF-7D6550E006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9963392"/>
        <c:axId val="99850432"/>
      </c:barChart>
      <c:catAx>
        <c:axId val="59963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9850432"/>
        <c:crosses val="autoZero"/>
        <c:auto val="1"/>
        <c:lblAlgn val="ctr"/>
        <c:lblOffset val="100"/>
        <c:noMultiLvlLbl val="0"/>
      </c:catAx>
      <c:valAx>
        <c:axId val="99850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9963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4208985714520909E-3"/>
          <c:y val="0.11999564679092029"/>
          <c:w val="0.2477418129880973"/>
          <c:h val="0.226934049176121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670521653543311E-2"/>
          <c:y val="0.16732787127489743"/>
          <c:w val="0.91966281167979003"/>
          <c:h val="0.644119952648788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1.041666666666743E-3"/>
                  <c:y val="4.06767185971781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54E-4F97-B006-5C8CFF34B3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НАЛОГ НА ДОХОДЫ ФИЗИЧЕСКИХ ЛИЦ</c:v>
                </c:pt>
                <c:pt idx="1">
                  <c:v>ДОХОДЫ ОТ УПЛАТЫ АКЦИЗОВ</c:v>
                </c:pt>
                <c:pt idx="2">
                  <c:v>НАЛОГИ НА СОВОКУПНЫЙ ДОХОД</c:v>
                </c:pt>
                <c:pt idx="3">
                  <c:v>ГОСУДАРСТВЕННАЯ ПОШЛИНА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32446.6</c:v>
                </c:pt>
                <c:pt idx="1">
                  <c:v>9371.4</c:v>
                </c:pt>
                <c:pt idx="2">
                  <c:v>6241.5</c:v>
                </c:pt>
                <c:pt idx="3">
                  <c:v>1138.3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54E-4F97-B006-5C8CFF34B39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 ГОД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НАЛОГ НА ДОХОДЫ ФИЗИЧЕСКИХ ЛИЦ</c:v>
                </c:pt>
                <c:pt idx="1">
                  <c:v>ДОХОДЫ ОТ УПЛАТЫ АКЦИЗОВ</c:v>
                </c:pt>
                <c:pt idx="2">
                  <c:v>НАЛОГИ НА СОВОКУПНЫЙ ДОХОД</c:v>
                </c:pt>
                <c:pt idx="3">
                  <c:v>ГОСУДАРСТВЕННАЯ ПОШЛИНА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30963.3</c:v>
                </c:pt>
                <c:pt idx="1">
                  <c:v>11540.2</c:v>
                </c:pt>
                <c:pt idx="2">
                  <c:v>8402</c:v>
                </c:pt>
                <c:pt idx="3">
                  <c:v>1160.7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54E-4F97-B006-5C8CFF34B39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80"/>
        <c:axId val="49355264"/>
        <c:axId val="101820096"/>
      </c:barChart>
      <c:catAx>
        <c:axId val="49355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1820096"/>
        <c:crosses val="autoZero"/>
        <c:auto val="1"/>
        <c:lblAlgn val="ctr"/>
        <c:lblOffset val="100"/>
        <c:noMultiLvlLbl val="0"/>
      </c:catAx>
      <c:valAx>
        <c:axId val="101820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9355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075738188976377"/>
          <c:y val="0.31773051516452649"/>
          <c:w val="0.2130217854581814"/>
          <c:h val="4.05529223344721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128094123609773E-2"/>
          <c:y val="0.22224965016371465"/>
          <c:w val="0.91966281167979003"/>
          <c:h val="0.644119952648788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1.041666666666743E-3"/>
                  <c:y val="4.06767185971781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54E-4F97-B006-5C8CFF34B3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ДОХОДЫ ОТ ИСПОЛЬЗОВАНИЯ ИМУЩЕСТВА, НАХОДЯЩЕГОСЯ В ГОСУДАРСТВЕННОЙ И МУНИЦИПАЛЬНОЙ СОБСТВЕННОСТИ</c:v>
                </c:pt>
                <c:pt idx="1">
                  <c:v>ПЛАТЕЖИ ПРИ ПОЛЬЗОВАНИИ ПРИРОДНЫМИ РЕСУРСАМИ</c:v>
                </c:pt>
                <c:pt idx="2">
                  <c:v>ДОХОДЫ ОТ ПРОДАЖИ ИМУЩЕСТВА</c:v>
                </c:pt>
                <c:pt idx="3">
                  <c:v>ДОХОДЫ ОТ ПРОДАЖИ ЗЕМЕЛЬНЫХ УЧАСТКОВ</c:v>
                </c:pt>
                <c:pt idx="4">
                  <c:v>АДМИНИСТРАТИВНЫЕ ПЛАТЕЖИ И СБОРЫ</c:v>
                </c:pt>
                <c:pt idx="5">
                  <c:v>ШТРАФЫ, САНКЦИИ, ВОЗМЕЩЕНИЕ УЩЕРБА</c:v>
                </c:pt>
                <c:pt idx="6">
                  <c:v>ПРОЧИЕ НЕНАЛОГОВЫЕ ДОХОДЫ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502.1</c:v>
                </c:pt>
                <c:pt idx="1">
                  <c:v>59</c:v>
                </c:pt>
                <c:pt idx="2">
                  <c:v>0</c:v>
                </c:pt>
                <c:pt idx="3">
                  <c:v>1372.1</c:v>
                </c:pt>
                <c:pt idx="4">
                  <c:v>7</c:v>
                </c:pt>
                <c:pt idx="5">
                  <c:v>201</c:v>
                </c:pt>
                <c:pt idx="6">
                  <c:v>429.7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54E-4F97-B006-5C8CFF34B39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 ГОД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ДОХОДЫ ОТ ИСПОЛЬЗОВАНИЯ ИМУЩЕСТВА, НАХОДЯЩЕГОСЯ В ГОСУДАРСТВЕННОЙ И МУНИЦИПАЛЬНОЙ СОБСТВЕННОСТИ</c:v>
                </c:pt>
                <c:pt idx="1">
                  <c:v>ПЛАТЕЖИ ПРИ ПОЛЬЗОВАНИИ ПРИРОДНЫМИ РЕСУРСАМИ</c:v>
                </c:pt>
                <c:pt idx="2">
                  <c:v>ДОХОДЫ ОТ ПРОДАЖИ ИМУЩЕСТВА</c:v>
                </c:pt>
                <c:pt idx="3">
                  <c:v>ДОХОДЫ ОТ ПРОДАЖИ ЗЕМЕЛЬНЫХ УЧАСТКОВ</c:v>
                </c:pt>
                <c:pt idx="4">
                  <c:v>АДМИНИСТРАТИВНЫЕ ПЛАТЕЖИ И СБОРЫ</c:v>
                </c:pt>
                <c:pt idx="5">
                  <c:v>ШТРАФЫ, САНКЦИИ, ВОЗМЕЩЕНИЕ УЩЕРБА</c:v>
                </c:pt>
                <c:pt idx="6">
                  <c:v>ПРОЧИЕ НЕНАЛОГОВЫЕ ДОХОДЫ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1288.2</c:v>
                </c:pt>
                <c:pt idx="1">
                  <c:v>614.5</c:v>
                </c:pt>
                <c:pt idx="2">
                  <c:v>4000</c:v>
                </c:pt>
                <c:pt idx="3">
                  <c:v>1562.7</c:v>
                </c:pt>
                <c:pt idx="4">
                  <c:v>59</c:v>
                </c:pt>
                <c:pt idx="5">
                  <c:v>1016.4</c:v>
                </c:pt>
                <c:pt idx="6">
                  <c:v>143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54E-4F97-B006-5C8CFF34B39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80"/>
        <c:axId val="49692160"/>
        <c:axId val="101797248"/>
      </c:barChart>
      <c:catAx>
        <c:axId val="49692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1797248"/>
        <c:crosses val="autoZero"/>
        <c:auto val="1"/>
        <c:lblAlgn val="ctr"/>
        <c:lblOffset val="100"/>
        <c:noMultiLvlLbl val="0"/>
      </c:catAx>
      <c:valAx>
        <c:axId val="101797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9692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398174766623724"/>
          <c:y val="0.33556555513806829"/>
          <c:w val="0.2130217854581814"/>
          <c:h val="0.101984923023534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3200" dirty="0"/>
              <a:t>ТЕМП РОСТА</a:t>
            </a:r>
          </a:p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3200" dirty="0"/>
              <a:t>ИСПОЛЕНИЯ ОСНОВНЫХ</a:t>
            </a:r>
            <a:r>
              <a:rPr lang="ru-RU" sz="3200" baseline="0" dirty="0"/>
              <a:t> НАПРАВЛЕНИЙ РАСХОДОВ БЮДЖЕТА 2023г. к 2022 г.</a:t>
            </a:r>
          </a:p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aseline="0" dirty="0"/>
              <a:t>                                                            </a:t>
            </a:r>
            <a:r>
              <a:rPr lang="ru-RU" baseline="0" dirty="0" err="1"/>
              <a:t>тыс.руб</a:t>
            </a:r>
            <a:endParaRPr lang="ru-RU" dirty="0"/>
          </a:p>
        </c:rich>
      </c:tx>
      <c:layout>
        <c:manualLayout>
          <c:xMode val="edge"/>
          <c:yMode val="edge"/>
          <c:x val="0.13123040169552447"/>
          <c:y val="1.118388299721019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365013607044146"/>
          <c:y val="0.23510855705013198"/>
          <c:w val="0.88101162220400475"/>
          <c:h val="0.69328347650269118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31750"/>
            </a:sp3d>
          </c:spPr>
          <c:invertIfNegative val="0"/>
          <c:cat>
            <c:strRef>
              <c:f>Лист1!$A$2:$A$3</c:f>
              <c:strCache>
                <c:ptCount val="2"/>
                <c:pt idx="0">
                  <c:v>ЖИЛИЩНО-КОММУНАЛЬНОЕ ХОЗЯЙСТВО</c:v>
                </c:pt>
                <c:pt idx="1">
                  <c:v>ОБРАЗОВАНИЕ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18110.2</c:v>
                </c:pt>
                <c:pt idx="1">
                  <c:v>100224.9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163-43F8-A314-C19F77A87B5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 год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44450"/>
            </a:sp3d>
          </c:spPr>
          <c:invertIfNegative val="0"/>
          <c:cat>
            <c:strRef>
              <c:f>Лист1!$A$2:$A$3</c:f>
              <c:strCache>
                <c:ptCount val="2"/>
                <c:pt idx="0">
                  <c:v>ЖИЛИЩНО-КОММУНАЛЬНОЕ ХОЗЯЙСТВО</c:v>
                </c:pt>
                <c:pt idx="1">
                  <c:v>ОБРАЗОВАНИЕ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134861.20000000001</c:v>
                </c:pt>
                <c:pt idx="1">
                  <c:v>147930.70000000001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163-43F8-A314-C19F77A87B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49577984"/>
        <c:axId val="101819520"/>
        <c:axId val="49717248"/>
      </c:bar3DChart>
      <c:catAx>
        <c:axId val="49577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1819520"/>
        <c:crosses val="autoZero"/>
        <c:auto val="1"/>
        <c:lblAlgn val="ctr"/>
        <c:lblOffset val="100"/>
        <c:noMultiLvlLbl val="0"/>
      </c:catAx>
      <c:valAx>
        <c:axId val="101819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9577984"/>
        <c:crosses val="autoZero"/>
        <c:crossBetween val="between"/>
      </c:valAx>
      <c:serAx>
        <c:axId val="49717248"/>
        <c:scaling>
          <c:orientation val="minMax"/>
        </c:scaling>
        <c:delete val="1"/>
        <c:axPos val="b"/>
        <c:majorTickMark val="out"/>
        <c:minorTickMark val="none"/>
        <c:tickLblPos val="nextTo"/>
        <c:crossAx val="101819520"/>
        <c:crosses val="autoZero"/>
      </c:ser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6270120630828584"/>
          <c:y val="0.35978991912379416"/>
          <c:w val="0.32000711337668936"/>
          <c:h val="5.62377593721526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0.15549</cdr:x>
      <cdr:y>0.46108</cdr:y>
    </cdr:from>
    <cdr:to>
      <cdr:x>0.23779</cdr:x>
      <cdr:y>0.61209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="" xmlns:a16="http://schemas.microsoft.com/office/drawing/2014/main" id="{CA7EE635-B23A-4E36-961B-0DF92B0EBC8F}"/>
            </a:ext>
          </a:extLst>
        </cdr:cNvPr>
        <cdr:cNvSpPr txBox="1"/>
      </cdr:nvSpPr>
      <cdr:spPr>
        <a:xfrm xmlns:a="http://schemas.openxmlformats.org/drawingml/2006/main">
          <a:off x="1360259" y="2791998"/>
          <a:ext cx="72008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/>
            <a:t>266 786,2</a:t>
          </a:r>
        </a:p>
      </cdr:txBody>
    </cdr:sp>
  </cdr:relSizeAnchor>
  <cdr:relSizeAnchor xmlns:cdr="http://schemas.openxmlformats.org/drawingml/2006/chartDrawing">
    <cdr:from>
      <cdr:x>0.22758</cdr:x>
      <cdr:y>0.28405</cdr:y>
    </cdr:from>
    <cdr:to>
      <cdr:x>0.3321</cdr:x>
      <cdr:y>0.43506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="" xmlns:a16="http://schemas.microsoft.com/office/drawing/2014/main" id="{35BC37DB-DB1F-457C-A986-9D247CCDD17A}"/>
            </a:ext>
          </a:extLst>
        </cdr:cNvPr>
        <cdr:cNvSpPr txBox="1"/>
      </cdr:nvSpPr>
      <cdr:spPr>
        <a:xfrm xmlns:a="http://schemas.openxmlformats.org/drawingml/2006/main">
          <a:off x="1990996" y="172002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dirty="0"/>
            <a:t>390 480,4</a:t>
          </a:r>
        </a:p>
      </cdr:txBody>
    </cdr:sp>
  </cdr:relSizeAnchor>
  <cdr:relSizeAnchor xmlns:cdr="http://schemas.openxmlformats.org/drawingml/2006/chartDrawing">
    <cdr:from>
      <cdr:x>0.75634</cdr:x>
      <cdr:y>0.55195</cdr:y>
    </cdr:from>
    <cdr:to>
      <cdr:x>0.86086</cdr:x>
      <cdr:y>0.61141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="" xmlns:a16="http://schemas.microsoft.com/office/drawing/2014/main" id="{B7CE8AFC-C25A-4865-BF62-4EC0299E7A5C}"/>
            </a:ext>
          </a:extLst>
        </cdr:cNvPr>
        <cdr:cNvSpPr txBox="1"/>
      </cdr:nvSpPr>
      <cdr:spPr>
        <a:xfrm xmlns:a="http://schemas.openxmlformats.org/drawingml/2006/main">
          <a:off x="6616843" y="3342239"/>
          <a:ext cx="91440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/>
            <a:t>216 422,6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0.07438</cdr:x>
      <cdr:y>0</cdr:y>
    </cdr:from>
    <cdr:to>
      <cdr:x>0.94957</cdr:x>
      <cdr:y>0.36019</cdr:y>
    </cdr:to>
    <cdr:sp macro="" textlink="">
      <cdr:nvSpPr>
        <cdr:cNvPr id="2" name="Прямоугольник 1">
          <a:extLst xmlns:a="http://schemas.openxmlformats.org/drawingml/2006/main">
            <a:ext uri="{FF2B5EF4-FFF2-40B4-BE49-F238E27FC236}">
              <a16:creationId xmlns="" xmlns:a16="http://schemas.microsoft.com/office/drawing/2014/main" id="{0AF39686-C9B1-4B61-BB8C-17F01F398677}"/>
            </a:ext>
          </a:extLst>
        </cdr:cNvPr>
        <cdr:cNvSpPr/>
      </cdr:nvSpPr>
      <cdr:spPr>
        <a:xfrm xmlns:a="http://schemas.openxmlformats.org/drawingml/2006/main">
          <a:off x="648071" y="0"/>
          <a:ext cx="7625489" cy="230832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ru-RU" sz="36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rPr>
            <a:t>ТЕМП РОСТА</a:t>
          </a:r>
          <a:br>
            <a:rPr lang="ru-RU" sz="36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rPr>
          </a:br>
          <a:r>
            <a:rPr lang="ru-RU" sz="36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rPr>
            <a:t>исполнения налоговых доходов 2023 года к 2022 году</a:t>
          </a:r>
        </a:p>
        <a:p xmlns:a="http://schemas.openxmlformats.org/drawingml/2006/main">
          <a:pPr algn="r"/>
          <a:r>
            <a:rPr lang="ru-RU" sz="3600" b="1" dirty="0" err="1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rPr>
            <a:t>тыс.руб</a:t>
          </a:r>
          <a:r>
            <a:rPr lang="ru-RU" sz="36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rPr>
            <a:t>.</a:t>
          </a:r>
          <a:endParaRPr lang="ru-RU" sz="3600" b="1" cap="none" spc="0" dirty="0">
            <a:ln w="13462">
              <a:solidFill>
                <a:schemeClr val="bg1"/>
              </a:solidFill>
              <a:prstDash val="solid"/>
            </a:ln>
            <a:solidFill>
              <a:schemeClr val="tx1">
                <a:lumMod val="85000"/>
                <a:lumOff val="15000"/>
              </a:schemeClr>
            </a:solidFill>
            <a:effectLst>
              <a:outerShdw dist="38100" dir="2700000" algn="bl" rotWithShape="0">
                <a:schemeClr val="accent5"/>
              </a:outerShdw>
            </a:effectLst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0.07438</cdr:x>
      <cdr:y>0</cdr:y>
    </cdr:from>
    <cdr:to>
      <cdr:x>0.94957</cdr:x>
      <cdr:y>0.36019</cdr:y>
    </cdr:to>
    <cdr:sp macro="" textlink="">
      <cdr:nvSpPr>
        <cdr:cNvPr id="2" name="Прямоугольник 1">
          <a:extLst xmlns:a="http://schemas.openxmlformats.org/drawingml/2006/main">
            <a:ext uri="{FF2B5EF4-FFF2-40B4-BE49-F238E27FC236}">
              <a16:creationId xmlns="" xmlns:a16="http://schemas.microsoft.com/office/drawing/2014/main" id="{0AF39686-C9B1-4B61-BB8C-17F01F398677}"/>
            </a:ext>
          </a:extLst>
        </cdr:cNvPr>
        <cdr:cNvSpPr/>
      </cdr:nvSpPr>
      <cdr:spPr>
        <a:xfrm xmlns:a="http://schemas.openxmlformats.org/drawingml/2006/main">
          <a:off x="648071" y="0"/>
          <a:ext cx="7625489" cy="230832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ru-RU" sz="36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rPr>
            <a:t>ТЕМП РОСТА</a:t>
          </a:r>
          <a:br>
            <a:rPr lang="ru-RU" sz="36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rPr>
          </a:br>
          <a:r>
            <a:rPr lang="ru-RU" sz="36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rPr>
            <a:t>исполнения неналоговых доходов 2023 года к 2022 году</a:t>
          </a:r>
        </a:p>
        <a:p xmlns:a="http://schemas.openxmlformats.org/drawingml/2006/main">
          <a:pPr algn="r"/>
          <a:r>
            <a:rPr lang="ru-RU" sz="3600" b="1" dirty="0" err="1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rPr>
            <a:t>тыс.руб</a:t>
          </a:r>
          <a:r>
            <a:rPr lang="ru-RU" sz="36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rPr>
            <a:t>.</a:t>
          </a:r>
          <a:endParaRPr lang="ru-RU" sz="3600" b="1" cap="none" spc="0" dirty="0">
            <a:ln w="13462">
              <a:solidFill>
                <a:schemeClr val="bg1"/>
              </a:solidFill>
              <a:prstDash val="solid"/>
            </a:ln>
            <a:solidFill>
              <a:schemeClr val="tx1">
                <a:lumMod val="85000"/>
                <a:lumOff val="15000"/>
              </a:schemeClr>
            </a:solidFill>
            <a:effectLst>
              <a:outerShdw dist="38100" dir="2700000" algn="bl" rotWithShape="0">
                <a:schemeClr val="accent5"/>
              </a:outerShdw>
            </a:effectLst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0.74501</cdr:x>
      <cdr:y>0.74096</cdr:y>
    </cdr:from>
    <cdr:to>
      <cdr:x>0.85538</cdr:x>
      <cdr:y>0.79517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="" xmlns:a16="http://schemas.microsoft.com/office/drawing/2014/main" id="{FE029845-EA54-43D8-97E0-D72FDBF828FE}"/>
            </a:ext>
          </a:extLst>
        </cdr:cNvPr>
        <cdr:cNvSpPr txBox="1"/>
      </cdr:nvSpPr>
      <cdr:spPr>
        <a:xfrm xmlns:a="http://schemas.openxmlformats.org/drawingml/2006/main">
          <a:off x="6732240" y="5048432"/>
          <a:ext cx="997389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dirty="0"/>
            <a:t>100 224,9</a:t>
          </a:r>
        </a:p>
      </cdr:txBody>
    </cdr:sp>
  </cdr:relSizeAnchor>
  <cdr:relSizeAnchor xmlns:cdr="http://schemas.openxmlformats.org/drawingml/2006/chartDrawing">
    <cdr:from>
      <cdr:x>0.80875</cdr:x>
      <cdr:y>0.39219</cdr:y>
    </cdr:from>
    <cdr:to>
      <cdr:x>0.90994</cdr:x>
      <cdr:y>0.5264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="" xmlns:a16="http://schemas.microsoft.com/office/drawing/2014/main" id="{61F33450-777E-423F-88C4-D0D89320348E}"/>
            </a:ext>
          </a:extLst>
        </cdr:cNvPr>
        <cdr:cNvSpPr txBox="1"/>
      </cdr:nvSpPr>
      <cdr:spPr>
        <a:xfrm xmlns:a="http://schemas.openxmlformats.org/drawingml/2006/main">
          <a:off x="7308304" y="267216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dirty="0"/>
            <a:t>147 930,7</a:t>
          </a:r>
        </a:p>
      </cdr:txBody>
    </cdr:sp>
  </cdr:relSizeAnchor>
  <cdr:relSizeAnchor xmlns:cdr="http://schemas.openxmlformats.org/drawingml/2006/chartDrawing">
    <cdr:from>
      <cdr:x>0.36251</cdr:x>
      <cdr:y>0.46355</cdr:y>
    </cdr:from>
    <cdr:to>
      <cdr:x>0.4637</cdr:x>
      <cdr:y>0.59776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="" xmlns:a16="http://schemas.microsoft.com/office/drawing/2014/main" id="{5FAFAD01-AA39-4102-9EEF-2DAE915CE6A9}"/>
            </a:ext>
          </a:extLst>
        </cdr:cNvPr>
        <cdr:cNvSpPr txBox="1"/>
      </cdr:nvSpPr>
      <cdr:spPr>
        <a:xfrm xmlns:a="http://schemas.openxmlformats.org/drawingml/2006/main">
          <a:off x="3275856" y="315835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dirty="0"/>
            <a:t>134 861,2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CCBC47-8D79-42CB-9D74-AEAEF32FA455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11E14-0892-4FFF-9E42-26C2FB74C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09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F29AAF-E7A7-44FE-B2DD-4A0EE46D3E6E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379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351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616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781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2640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559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5067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63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9557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075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85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87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5899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7772400" cy="5688632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188640"/>
            <a:ext cx="8026152" cy="2952327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ru-RU" sz="2800" b="1" u="sng" dirty="0">
                <a:solidFill>
                  <a:schemeClr val="accent1">
                    <a:lumMod val="50000"/>
                  </a:schemeClr>
                </a:solidFill>
              </a:rPr>
              <a:t>Отчет об исполнении бюджета за 2023 год </a:t>
            </a:r>
          </a:p>
          <a:p>
            <a:pPr algn="ctr"/>
            <a:r>
              <a:rPr lang="ru-RU" sz="3600" b="1" dirty="0"/>
              <a:t>ДОХОДЫ</a:t>
            </a:r>
          </a:p>
          <a:p>
            <a:pPr algn="just"/>
            <a:r>
              <a:rPr lang="ru-RU" sz="1600" b="1" dirty="0"/>
              <a:t>         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Доходная  часть бюджета на 2023 год утверждена в сумме 395736,5 тыс. рублей.</a:t>
            </a:r>
          </a:p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по доходам за 2023 год произведено в сумме  390480,4 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тыс.рублей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      </a:t>
            </a:r>
          </a:p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 исполнения бюджета по доходам составил 98,7 % от плановых показателей.</a:t>
            </a:r>
          </a:p>
          <a:p>
            <a:pPr algn="ctr"/>
            <a:endParaRPr lang="ru-RU" sz="3600" b="1" dirty="0"/>
          </a:p>
        </p:txBody>
      </p:sp>
      <p:sp>
        <p:nvSpPr>
          <p:cNvPr id="6" name="4-конечная звезда 5"/>
          <p:cNvSpPr/>
          <p:nvPr/>
        </p:nvSpPr>
        <p:spPr>
          <a:xfrm>
            <a:off x="955361" y="1700808"/>
            <a:ext cx="136566" cy="90010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4-конечная звезда 10"/>
          <p:cNvSpPr/>
          <p:nvPr/>
        </p:nvSpPr>
        <p:spPr>
          <a:xfrm>
            <a:off x="963005" y="2015843"/>
            <a:ext cx="147741" cy="90010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4-конечная звезда 11"/>
          <p:cNvSpPr/>
          <p:nvPr/>
        </p:nvSpPr>
        <p:spPr>
          <a:xfrm>
            <a:off x="949773" y="2253889"/>
            <a:ext cx="147741" cy="90010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184598" y="2605683"/>
            <a:ext cx="705678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по доходам</a:t>
            </a:r>
          </a:p>
        </p:txBody>
      </p:sp>
      <p:sp>
        <p:nvSpPr>
          <p:cNvPr id="33" name="Стрелка вниз 32"/>
          <p:cNvSpPr/>
          <p:nvPr/>
        </p:nvSpPr>
        <p:spPr>
          <a:xfrm>
            <a:off x="1763688" y="3664068"/>
            <a:ext cx="484632" cy="5775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низ 33"/>
          <p:cNvSpPr/>
          <p:nvPr/>
        </p:nvSpPr>
        <p:spPr>
          <a:xfrm>
            <a:off x="4479552" y="3633583"/>
            <a:ext cx="484632" cy="5775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низ 34"/>
          <p:cNvSpPr/>
          <p:nvPr/>
        </p:nvSpPr>
        <p:spPr>
          <a:xfrm>
            <a:off x="7044284" y="3645025"/>
            <a:ext cx="484632" cy="5775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1110746" y="4473674"/>
            <a:ext cx="2093102" cy="9498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52066,1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3647600" y="4509120"/>
            <a:ext cx="214853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8684,2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6343016" y="4509120"/>
            <a:ext cx="204540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329730,1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9255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04665"/>
            <a:ext cx="7772400" cy="5760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 БЮДЖЕТА ПО РАСХОДАМ 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РЕАЛИЗАЦИЮ МУНИЦИПАЛЬНЫХ ПРОГРАММ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196752"/>
            <a:ext cx="7772400" cy="4536503"/>
          </a:xfrm>
        </p:spPr>
        <p:txBody>
          <a:bodyPr/>
          <a:lstStyle/>
          <a:p>
            <a:pPr algn="ctr">
              <a:spcBef>
                <a:spcPts val="0"/>
              </a:spcBef>
            </a:pPr>
            <a:endParaRPr lang="ru-RU" dirty="0">
              <a:latin typeface="Arial"/>
            </a:endParaRPr>
          </a:p>
          <a:p>
            <a:endParaRPr lang="ru-RU" dirty="0"/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342030"/>
              </p:ext>
            </p:extLst>
          </p:nvPr>
        </p:nvGraphicFramePr>
        <p:xfrm>
          <a:off x="755576" y="1052735"/>
          <a:ext cx="8136904" cy="51247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6449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252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9505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0081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муниципальной программы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Утвержденные  бюджетные назначения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 исполнения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79701">
                <a:tc>
                  <a:txBody>
                    <a:bodyPr/>
                    <a:lstStyle/>
                    <a:p>
                      <a:pPr algn="l" fontAlgn="auto"/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"Развитие образования, молодежной политики, физической культуры и спорта в муниципальном образовании "</a:t>
                      </a:r>
                      <a:r>
                        <a:rPr lang="ru-RU" sz="1200" b="1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Пушкиногорский</a:t>
                      </a:r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район»</a:t>
                      </a:r>
                    </a:p>
                    <a:p>
                      <a:pPr algn="l" fontAlgn="auto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152 151,0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150 274,1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98,8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auto"/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"Развитие культуры в муниципальном образовании "</a:t>
                      </a:r>
                      <a:r>
                        <a:rPr lang="ru-RU" sz="1200" b="1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Пушкиногорский</a:t>
                      </a:r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район»</a:t>
                      </a:r>
                    </a:p>
                    <a:p>
                      <a:pPr algn="l" fontAlgn="auto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19 025,3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18 822,9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98,9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36123">
                <a:tc>
                  <a:txBody>
                    <a:bodyPr/>
                    <a:lstStyle/>
                    <a:p>
                      <a:pPr algn="l" fontAlgn="auto"/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"Обеспечение безопасности граждан на территории муниципального образования "</a:t>
                      </a:r>
                      <a:r>
                        <a:rPr lang="ru-RU" sz="1200" b="1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Пушкиногорский</a:t>
                      </a:r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район»</a:t>
                      </a:r>
                    </a:p>
                    <a:p>
                      <a:pPr algn="l" fontAlgn="auto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3 056,6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2 952,6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96,6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36123">
                <a:tc>
                  <a:txBody>
                    <a:bodyPr/>
                    <a:lstStyle/>
                    <a:p>
                      <a:pPr algn="l" fontAlgn="auto"/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"Комплексное развитие систем коммунальной инфраструктуры, благоустройства и транспортного обслуживания населения на территории муниципального образования "</a:t>
                      </a:r>
                      <a:r>
                        <a:rPr lang="ru-RU" sz="1200" b="1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Пушкиногорский</a:t>
                      </a:r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район»</a:t>
                      </a:r>
                    </a:p>
                    <a:p>
                      <a:pPr algn="l" fontAlgn="auto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161 917,2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154 545,9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95,4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36123">
                <a:tc>
                  <a:txBody>
                    <a:bodyPr/>
                    <a:lstStyle/>
                    <a:p>
                      <a:pPr algn="l" fontAlgn="auto"/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"Управление и обеспечение деятельности администрации муниципального образования "</a:t>
                      </a:r>
                      <a:r>
                        <a:rPr lang="ru-RU" sz="1200" b="1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Пушкиногорский</a:t>
                      </a:r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район", создание условий для эффективного управления муниципальными финансами и муниципальным долгом»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37 298,4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36 446,9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97,7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4904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2DC267F8-1587-4AC5-8487-AFCAECD39C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810"/>
            <a:ext cx="9180512" cy="688538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16632"/>
            <a:ext cx="7772400" cy="1224135"/>
          </a:xfrm>
        </p:spPr>
        <p:txBody>
          <a:bodyPr>
            <a:noAutofit/>
          </a:bodyPr>
          <a:lstStyle/>
          <a:p>
            <a:pPr algn="ctr"/>
            <a:r>
              <a:rPr lang="ru-RU" sz="16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br>
              <a:rPr lang="ru-RU" sz="16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 образования «</a:t>
            </a:r>
            <a:r>
              <a:rPr lang="ru-RU" sz="1600" b="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Пушкиногорский</a:t>
            </a:r>
            <a:r>
              <a:rPr lang="ru-RU" sz="16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район»</a:t>
            </a:r>
            <a:br>
              <a:rPr lang="ru-RU" sz="16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 с профицитом</a:t>
            </a:r>
            <a:br>
              <a:rPr lang="ru-RU" sz="16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размере 1137,2 </a:t>
            </a:r>
            <a:r>
              <a:rPr lang="ru-RU" sz="1600" b="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тыс.рублей</a:t>
            </a:r>
            <a:endParaRPr lang="ru-RU" sz="1600" b="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51980" y="5696373"/>
            <a:ext cx="4649068" cy="1305641"/>
          </a:xfrm>
        </p:spPr>
        <p:txBody>
          <a:bodyPr>
            <a:normAutofit fontScale="55000" lnSpcReduction="20000"/>
          </a:bodyPr>
          <a:lstStyle/>
          <a:p>
            <a:endParaRPr lang="ru-RU" sz="28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ru-RU" sz="31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ДОЛГ </a:t>
            </a:r>
          </a:p>
          <a:p>
            <a:pPr algn="ctr"/>
            <a:r>
              <a:rPr lang="ru-RU" sz="31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СОСТОЯНИЮ НА </a:t>
            </a:r>
            <a:r>
              <a:rPr lang="ru-RU" sz="3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01.01.2024</a:t>
            </a:r>
            <a:r>
              <a:rPr lang="ru-RU" sz="31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ГОДА</a:t>
            </a:r>
          </a:p>
          <a:p>
            <a:pPr algn="ctr"/>
            <a:r>
              <a:rPr lang="ru-RU" sz="31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ОТСУТСТВУЕТ</a:t>
            </a:r>
          </a:p>
          <a:p>
            <a:r>
              <a:rPr lang="ru-RU" dirty="0"/>
              <a:t>                                                                                                                                       </a:t>
            </a:r>
          </a:p>
          <a:p>
            <a:endParaRPr lang="ru-RU" dirty="0"/>
          </a:p>
        </p:txBody>
      </p:sp>
      <p:pic>
        <p:nvPicPr>
          <p:cNvPr id="6" name="Picture 2">
            <a:extLst>
              <a:ext uri="{FF2B5EF4-FFF2-40B4-BE49-F238E27FC236}">
                <a16:creationId xmlns="" xmlns:a16="http://schemas.microsoft.com/office/drawing/2014/main" id="{CBF994BE-1DC0-4D70-9BB2-7384CA936D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988837"/>
            <a:ext cx="4860701" cy="3637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20121E45-16D5-40F5-81F0-D7A2C277F889}"/>
              </a:ext>
            </a:extLst>
          </p:cNvPr>
          <p:cNvSpPr txBox="1"/>
          <p:nvPr/>
        </p:nvSpPr>
        <p:spPr>
          <a:xfrm>
            <a:off x="607843" y="3484216"/>
            <a:ext cx="22674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ДОХОДЫ</a:t>
            </a:r>
          </a:p>
          <a:p>
            <a:pPr algn="ctr"/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390 480,4 </a:t>
            </a:r>
            <a:r>
              <a:rPr lang="ru-RU" dirty="0" err="1">
                <a:solidFill>
                  <a:schemeClr val="accent3">
                    <a:lumMod val="50000"/>
                  </a:schemeClr>
                </a:solidFill>
              </a:rPr>
              <a:t>тыс.рублей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FA45ADD-FDA0-48F2-89D0-217B7197ED9E}"/>
              </a:ext>
            </a:extLst>
          </p:cNvPr>
          <p:cNvSpPr txBox="1"/>
          <p:nvPr/>
        </p:nvSpPr>
        <p:spPr>
          <a:xfrm>
            <a:off x="6660232" y="3212976"/>
            <a:ext cx="2259978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389 343,2 </a:t>
            </a:r>
            <a:r>
              <a:rPr lang="ru-RU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0596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="" xmlns:a16="http://schemas.microsoft.com/office/drawing/2014/main" id="{D83FFA92-FF47-423D-B764-C7155D8416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94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7EDD5BBB-FBD1-4B76-911F-D95EE16376DE}"/>
              </a:ext>
            </a:extLst>
          </p:cNvPr>
          <p:cNvSpPr/>
          <p:nvPr/>
        </p:nvSpPr>
        <p:spPr>
          <a:xfrm>
            <a:off x="1245125" y="260648"/>
            <a:ext cx="7431331" cy="157735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7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ТЕМП </a:t>
            </a:r>
            <a:r>
              <a:rPr lang="ru-RU" sz="4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РОСТА</a:t>
            </a:r>
            <a:endParaRPr lang="ru-RU" sz="27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algn="ctr"/>
            <a:r>
              <a:rPr lang="ru-RU" sz="27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исполнения доходов 2023 года к 2022 году</a:t>
            </a:r>
          </a:p>
          <a:p>
            <a:pPr algn="r"/>
            <a:r>
              <a:rPr lang="ru-RU" sz="27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тыс.руб</a:t>
            </a:r>
            <a:r>
              <a:rPr lang="ru-RU" sz="27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.</a:t>
            </a: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="" xmlns:a16="http://schemas.microsoft.com/office/drawing/2014/main" id="{904218FB-8497-4A7A-9ABC-E4F52026B9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84357405"/>
              </p:ext>
            </p:extLst>
          </p:nvPr>
        </p:nvGraphicFramePr>
        <p:xfrm>
          <a:off x="403429" y="836712"/>
          <a:ext cx="8748464" cy="60553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D8ADA0FC-7FA9-4537-BD8F-7F0161CF57B2}"/>
              </a:ext>
            </a:extLst>
          </p:cNvPr>
          <p:cNvSpPr txBox="1"/>
          <p:nvPr/>
        </p:nvSpPr>
        <p:spPr>
          <a:xfrm>
            <a:off x="4348722" y="5589240"/>
            <a:ext cx="12241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50 363,2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E11ABB83-F64A-4364-BD3E-781217EEA02B}"/>
              </a:ext>
            </a:extLst>
          </p:cNvPr>
          <p:cNvSpPr txBox="1"/>
          <p:nvPr/>
        </p:nvSpPr>
        <p:spPr>
          <a:xfrm>
            <a:off x="4960789" y="5447766"/>
            <a:ext cx="8178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/>
              <a:t>60 750,3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F6FF140-08EB-40CA-B5DC-3523F44B2E30}"/>
              </a:ext>
            </a:extLst>
          </p:cNvPr>
          <p:cNvSpPr txBox="1"/>
          <p:nvPr/>
        </p:nvSpPr>
        <p:spPr>
          <a:xfrm>
            <a:off x="7668344" y="2996952"/>
            <a:ext cx="9092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/>
              <a:t>329 730,1</a:t>
            </a:r>
          </a:p>
        </p:txBody>
      </p:sp>
    </p:spTree>
    <p:extLst>
      <p:ext uri="{BB962C8B-B14F-4D97-AF65-F5344CB8AC3E}">
        <p14:creationId xmlns:p14="http://schemas.microsoft.com/office/powerpoint/2010/main" val="2357984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76672"/>
            <a:ext cx="7772400" cy="504055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   доходы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259095"/>
              </p:ext>
            </p:extLst>
          </p:nvPr>
        </p:nvGraphicFramePr>
        <p:xfrm>
          <a:off x="467544" y="1124743"/>
          <a:ext cx="8064896" cy="49470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9611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2579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5831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8467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4296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доходов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Утвержденные  бюджетные  назначения (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Процент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исполнения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968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ДОХОДЫ, всего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52103,7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52066,1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99,2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59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 том числе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584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32442,7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30963,2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95,4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91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уплаты акцизов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9914,0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11540,2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116,4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408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совокупный доход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8546,0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8402,0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98,3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8443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Государственная пошлина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1201,0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1160,7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96,6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1759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="" xmlns:a16="http://schemas.microsoft.com/office/drawing/2014/main" id="{B9D4945B-749A-4DA6-9B14-4EA0447B55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Диаграмма 3">
            <a:extLst>
              <a:ext uri="{FF2B5EF4-FFF2-40B4-BE49-F238E27FC236}">
                <a16:creationId xmlns="" xmlns:a16="http://schemas.microsoft.com/office/drawing/2014/main" id="{26939AC7-657A-4F71-903C-0B2E7B217D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02577502"/>
              </p:ext>
            </p:extLst>
          </p:nvPr>
        </p:nvGraphicFramePr>
        <p:xfrm>
          <a:off x="251520" y="188640"/>
          <a:ext cx="8712968" cy="640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70289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04665"/>
            <a:ext cx="6874023" cy="64807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      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доходы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1124744"/>
            <a:ext cx="7739137" cy="3354164"/>
          </a:xfrm>
        </p:spPr>
        <p:txBody>
          <a:bodyPr/>
          <a:lstStyle/>
          <a:p>
            <a:r>
              <a:rPr lang="ru-RU" dirty="0"/>
              <a:t>Налоговые    доходы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034399"/>
              </p:ext>
            </p:extLst>
          </p:nvPr>
        </p:nvGraphicFramePr>
        <p:xfrm>
          <a:off x="611560" y="1124745"/>
          <a:ext cx="8064896" cy="47983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444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0801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доходов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Утвержденные  бюджетные  назначения (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Процент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исполнения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20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ДОХОДЫ, всего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8863,2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8684,3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98,0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12163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123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Доходы от использования имущества, находящегося  в государственной и муниципальной собственности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1326,0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1288,2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97,1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39907">
                <a:tc>
                  <a:txBody>
                    <a:bodyPr/>
                    <a:lstStyle/>
                    <a:p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Платежи при пользовании природными ресурсами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543,0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614,5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113,2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853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Доходы от продажи материальных и нематериальных активов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5750,2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5562,7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96,7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35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Административные платежи и сборы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60,0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58,7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97,8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235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Штрафы, санкции, возмещение ущерба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1039,0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1016,4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97,8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993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145,0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143,8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99,2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0791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="" xmlns:a16="http://schemas.microsoft.com/office/drawing/2014/main" id="{B9D4945B-749A-4DA6-9B14-4EA0447B55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Диаграмма 3">
            <a:extLst>
              <a:ext uri="{FF2B5EF4-FFF2-40B4-BE49-F238E27FC236}">
                <a16:creationId xmlns="" xmlns:a16="http://schemas.microsoft.com/office/drawing/2014/main" id="{26939AC7-657A-4F71-903C-0B2E7B217D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2762470"/>
              </p:ext>
            </p:extLst>
          </p:nvPr>
        </p:nvGraphicFramePr>
        <p:xfrm>
          <a:off x="215516" y="116632"/>
          <a:ext cx="8712968" cy="6912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80224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32657"/>
            <a:ext cx="7416824" cy="504055"/>
          </a:xfrm>
        </p:spPr>
        <p:txBody>
          <a:bodyPr>
            <a:norm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645024"/>
            <a:ext cx="7772400" cy="1656184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41482"/>
              </p:ext>
            </p:extLst>
          </p:nvPr>
        </p:nvGraphicFramePr>
        <p:xfrm>
          <a:off x="539552" y="980727"/>
          <a:ext cx="7992888" cy="49702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109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7003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5593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5593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0353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доходов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Утвержденные  бюджетные  назначения (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Процент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исполнения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353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БЕЗВОЗМЕЗДНЫЕ ПОСТУПЛЕНИЯ  ОТ ДРУГИХ БЮДЖЕТОВ БЮДЖЕТНОЙ СИСТЕМЫ</a:t>
                      </a:r>
                      <a:r>
                        <a:rPr lang="ru-RU" sz="1600" b="1" kern="1200" baseline="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РОССИЙСКОЙ ФЕДЕРАЦИИ, всего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334769,6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329730,1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98,5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884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699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Дотации бюджетам субъектов РФ и муниципальных образований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82931,4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82931,4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76521">
                <a:tc>
                  <a:txBody>
                    <a:bodyPr/>
                    <a:lstStyle/>
                    <a:p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Субсидии бюджетам субъектов РФ и муниципальных образований</a:t>
                      </a:r>
                    </a:p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101870,4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97014,0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95,2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765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Субвенции бюджетам субъектов РФ и муниципальных образований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58760,4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58729,8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99,9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176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Иные межбюджетные трансферты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91207,3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91054,8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99,8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2951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04665"/>
            <a:ext cx="7772400" cy="50405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по расходам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разделам и подразделам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1052736"/>
            <a:ext cx="8136903" cy="5040560"/>
          </a:xfrm>
        </p:spPr>
        <p:txBody>
          <a:bodyPr>
            <a:normAutofit/>
          </a:bodyPr>
          <a:lstStyle/>
          <a:p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505136"/>
              </p:ext>
            </p:extLst>
          </p:nvPr>
        </p:nvGraphicFramePr>
        <p:xfrm>
          <a:off x="683568" y="911697"/>
          <a:ext cx="8280920" cy="59748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1755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829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8631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616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3243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374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Раздел, подраздел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Утвержденные  бюджетные назначения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 исполнения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9549">
                <a:tc>
                  <a:txBody>
                    <a:bodyPr/>
                    <a:lstStyle/>
                    <a:p>
                      <a:pPr algn="l" fontAlgn="auto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ВСЕГО</a:t>
                      </a:r>
                      <a:r>
                        <a:rPr lang="ru-RU" sz="1600" b="1" i="0" u="none" strike="noStrike" baseline="0" dirty="0">
                          <a:effectLst/>
                          <a:latin typeface="Times New Roman"/>
                        </a:rPr>
                        <a:t>  РАСХОДОВ</a:t>
                      </a:r>
                      <a:r>
                        <a:rPr lang="ru-RU" sz="1200" b="1" i="0" u="none" strike="noStrike" baseline="0" dirty="0">
                          <a:effectLst/>
                          <a:latin typeface="Times New Roman"/>
                        </a:rPr>
                        <a:t>, в том числе:</a:t>
                      </a:r>
                    </a:p>
                    <a:p>
                      <a:pPr algn="l" fontAlgn="auto"/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400602,5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389343,2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97,2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6202">
                <a:tc>
                  <a:txBody>
                    <a:bodyPr/>
                    <a:lstStyle/>
                    <a:p>
                      <a:pPr algn="l" fontAlgn="auto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ОБЩЕГОСУДАРСТВЕННЫЕ ВОПРОСЫ</a:t>
                      </a:r>
                    </a:p>
                    <a:p>
                      <a:pPr algn="l" fontAlgn="auto"/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0100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55423,9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53675,0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96,8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18949">
                <a:tc>
                  <a:txBody>
                    <a:bodyPr/>
                    <a:lstStyle/>
                    <a:p>
                      <a:pPr algn="l" fontAlgn="auto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НАЦИОНАЛЬНАЯ ОБОРОНА</a:t>
                      </a:r>
                    </a:p>
                    <a:p>
                      <a:pPr algn="l" fontAlgn="auto"/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0200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411,2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411,2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auto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НАЦИОНАЛЬНАЯ БЕЗОПАСНОСТЬ И ПРАВООХРАНИТЕЛЬНАЯ ДЕЯТЕЛЬНОСТЬ</a:t>
                      </a:r>
                    </a:p>
                    <a:p>
                      <a:pPr algn="l" fontAlgn="auto"/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0300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2453,6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2398,6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97,8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НАЦИОНАЛЬНАЯ ЭКОНОМИКА</a:t>
                      </a:r>
                    </a:p>
                    <a:p>
                      <a:pPr algn="l" fontAlgn="b"/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0400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28352,8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25486,2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89,9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auto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ЖИЛИЩНО-КОММУНАЛЬНОЕ ХОЗЯЙСТВО</a:t>
                      </a:r>
                    </a:p>
                    <a:p>
                      <a:pPr algn="l" fontAlgn="auto"/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0500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138977,7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134861,2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97,0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auto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ОХРАНА ОКРУЖАЮЩЕЙ СРЕДЫ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0600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543,0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154,9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28,5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auto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ОБРАЗОВАНИЕ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0700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149801,2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147930,7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98,8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507038">
                <a:tc>
                  <a:txBody>
                    <a:bodyPr/>
                    <a:lstStyle/>
                    <a:p>
                      <a:pPr algn="l" fontAlgn="auto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КУЛЬТУРА, КИНЕМАТОГРАФИЯ И СРЕДСТВА МАССОВОЙ ИНФОРМАЦИИ</a:t>
                      </a:r>
                    </a:p>
                    <a:p>
                      <a:pPr algn="l" fontAlgn="auto"/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0800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19625,3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19422,9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99,0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85050">
                <a:tc>
                  <a:txBody>
                    <a:bodyPr/>
                    <a:lstStyle/>
                    <a:p>
                      <a:pPr algn="l" fontAlgn="auto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СОЦИАЛЬНАЯ ПОЛИТИКА</a:t>
                      </a:r>
                    </a:p>
                    <a:p>
                      <a:pPr algn="l" fontAlgn="auto"/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1000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3632,5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3627,7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99,9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8505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ФИЗИЧЕСКАЯ КУЛЬТУРА И СПОРТ</a:t>
                      </a:r>
                    </a:p>
                    <a:p>
                      <a:pPr algn="l" fontAlgn="b"/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1100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680,5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674,0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99,1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85050">
                <a:tc>
                  <a:txBody>
                    <a:bodyPr/>
                    <a:lstStyle/>
                    <a:p>
                      <a:pPr algn="l" fontAlgn="auto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МЕЖБЮДЖЕТНЫЕ ТРАНСФЕРТЫ ОБЩЕГО ХАРАКТЕРА БЮДЖЕТАМ СУБЪЕКТОВ РФ И МУНИЦИПАЛЬНЫХ ОБРАЗОВАНИЙ</a:t>
                      </a:r>
                    </a:p>
                    <a:p>
                      <a:pPr algn="l" fontAlgn="auto"/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1400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700,8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700,8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7725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>
            <a:extLst>
              <a:ext uri="{FF2B5EF4-FFF2-40B4-BE49-F238E27FC236}">
                <a16:creationId xmlns="" xmlns:a16="http://schemas.microsoft.com/office/drawing/2014/main" id="{D80DE935-92CE-4A71-9E1C-75BF105A50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Диаграмма 6">
            <a:extLst>
              <a:ext uri="{FF2B5EF4-FFF2-40B4-BE49-F238E27FC236}">
                <a16:creationId xmlns="" xmlns:a16="http://schemas.microsoft.com/office/drawing/2014/main" id="{8191FF45-345B-4834-9D88-4B7E9451CE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61907162"/>
              </p:ext>
            </p:extLst>
          </p:nvPr>
        </p:nvGraphicFramePr>
        <p:xfrm>
          <a:off x="0" y="-35256"/>
          <a:ext cx="9036496" cy="6813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E5E63356-16FD-4696-85DD-9832ED821FE2}"/>
              </a:ext>
            </a:extLst>
          </p:cNvPr>
          <p:cNvSpPr txBox="1"/>
          <p:nvPr/>
        </p:nvSpPr>
        <p:spPr>
          <a:xfrm>
            <a:off x="2555776" y="4509120"/>
            <a:ext cx="997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21 460,7</a:t>
            </a:r>
          </a:p>
        </p:txBody>
      </p:sp>
    </p:spTree>
    <p:extLst>
      <p:ext uri="{BB962C8B-B14F-4D97-AF65-F5344CB8AC3E}">
        <p14:creationId xmlns:p14="http://schemas.microsoft.com/office/powerpoint/2010/main" val="28492263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885</TotalTime>
  <Words>600</Words>
  <Application>Microsoft Office PowerPoint</Application>
  <PresentationFormat>Экран (4:3)</PresentationFormat>
  <Paragraphs>235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  </vt:lpstr>
      <vt:lpstr>Презентация PowerPoint</vt:lpstr>
      <vt:lpstr>Налоговые    доходы</vt:lpstr>
      <vt:lpstr>Презентация PowerPoint</vt:lpstr>
      <vt:lpstr>       НЕНалоговые    доходы</vt:lpstr>
      <vt:lpstr>Презентация PowerPoint</vt:lpstr>
      <vt:lpstr>БЕЗВОЗМЕЗДНЫЕ ПОСТУПЛЕНИЯ</vt:lpstr>
      <vt:lpstr>Исполнение бюджета по расходам по разделам и подразделам</vt:lpstr>
      <vt:lpstr>Презентация PowerPoint</vt:lpstr>
      <vt:lpstr>ИСПОЛНЕНИЕ  БЮДЖЕТА ПО РАСХОДАМ  НА РЕАЛИЗАЦИЮ МУНИЦИПАЛЬНЫХ ПРОГРАММ</vt:lpstr>
      <vt:lpstr>БЮДЖЕТ муниципального  образования «Пушкиногорский район» исполнен с профицитом в размере 1137,2 тыс.рублей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 (решение Собрания депутатов «Пушкиногорского района» за 2022 год</dc:title>
  <dc:creator>user</dc:creator>
  <cp:lastModifiedBy>user</cp:lastModifiedBy>
  <cp:revision>133</cp:revision>
  <cp:lastPrinted>2024-04-17T13:08:42Z</cp:lastPrinted>
  <dcterms:created xsi:type="dcterms:W3CDTF">2023-12-08T09:24:54Z</dcterms:created>
  <dcterms:modified xsi:type="dcterms:W3CDTF">2024-05-29T11:43:50Z</dcterms:modified>
</cp:coreProperties>
</file>